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09" d="100"/>
          <a:sy n="109" d="100"/>
        </p:scale>
        <p:origin x="70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2796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-1097280"/>
            <a:ext cx="4114800" cy="4114800"/>
          </a:xfrm>
          <a:prstGeom prst="ellipse">
            <a:avLst/>
          </a:prstGeom>
          <a:solidFill>
            <a:srgbClr val="00C4CC">
              <a:alpha val="12000"/>
            </a:srgbClr>
          </a:solidFill>
          <a:ln w="12700">
            <a:solidFill>
              <a:srgbClr val="00C4CC">
                <a:alpha val="3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498080" y="-457200"/>
            <a:ext cx="2743200" cy="2743200"/>
          </a:xfrm>
          <a:prstGeom prst="ellipse">
            <a:avLst/>
          </a:prstGeom>
          <a:solidFill>
            <a:srgbClr val="00C4CC">
              <a:alpha val="20000"/>
            </a:srgbClr>
          </a:solidFill>
          <a:ln w="12700">
            <a:solidFill>
              <a:srgbClr val="00C4CC">
                <a:alpha val="4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4389120"/>
            <a:ext cx="9144000" cy="754380"/>
          </a:xfrm>
          <a:prstGeom prst="rect">
            <a:avLst/>
          </a:prstGeom>
          <a:solidFill>
            <a:srgbClr val="0F2044"/>
          </a:solidFill>
          <a:ln w="12700">
            <a:solidFill>
              <a:srgbClr val="0F204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005840"/>
            <a:ext cx="72324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TITANTECH</a:t>
            </a:r>
            <a:endParaRPr lang="en-US" sz="8200" dirty="0"/>
          </a:p>
        </p:txBody>
      </p:sp>
      <p:sp>
        <p:nvSpPr>
          <p:cNvPr id="9" name="Text 7"/>
          <p:cNvSpPr/>
          <p:nvPr/>
        </p:nvSpPr>
        <p:spPr>
          <a:xfrm>
            <a:off x="457200" y="2057400"/>
            <a:ext cx="6858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kern="0" spc="800" dirty="0">
                <a:solidFill>
                  <a:srgbClr val="00C4C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SERVICES</a:t>
            </a:r>
            <a:endParaRPr lang="en-US" sz="5200" dirty="0"/>
          </a:p>
        </p:txBody>
      </p:sp>
      <p:sp>
        <p:nvSpPr>
          <p:cNvPr id="10" name="Text 8"/>
          <p:cNvSpPr/>
          <p:nvPr/>
        </p:nvSpPr>
        <p:spPr>
          <a:xfrm>
            <a:off x="457200" y="310896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94A3B8"/>
                </a:solidFill>
              </a:rPr>
              <a:t>Reimagine. Transform. Lead.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457200" y="3639312"/>
            <a:ext cx="3200400" cy="0"/>
          </a:xfrm>
          <a:prstGeom prst="line">
            <a:avLst/>
          </a:prstGeom>
          <a:noFill/>
          <a:ln w="25400">
            <a:solidFill>
              <a:srgbClr val="00C4C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0" y="443484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4A3B8"/>
                </a:solidFill>
              </a:rPr>
              <a:t>Engineering SAP Intelligence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B1628"/>
          </a:solidFill>
          <a:ln w="12700">
            <a:solidFill>
              <a:srgbClr val="0B16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64008" cy="1005840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0"/>
            <a:ext cx="8229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MARQUEE CLIENTS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57200" y="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94A3B8"/>
                </a:solidFill>
              </a:rPr>
              <a:t>Trusted by Global Leaders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46888" y="1170432"/>
            <a:ext cx="1664208" cy="658368"/>
          </a:xfrm>
          <a:prstGeom prst="rect">
            <a:avLst/>
          </a:prstGeom>
          <a:solidFill>
            <a:srgbClr val="F8FBFF"/>
          </a:solidFill>
          <a:ln w="12700">
            <a:solidFill>
              <a:srgbClr val="009BA2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246888" y="1170432"/>
            <a:ext cx="166420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0B1628"/>
                </a:solidFill>
              </a:rPr>
              <a:t>Nike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2002536" y="1170432"/>
            <a:ext cx="1664208" cy="658368"/>
          </a:xfrm>
          <a:prstGeom prst="rect">
            <a:avLst/>
          </a:prstGeom>
          <a:solidFill>
            <a:srgbClr val="F8FBFF"/>
          </a:solidFill>
          <a:ln w="12700">
            <a:solidFill>
              <a:srgbClr val="009BA2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2002536" y="1170432"/>
            <a:ext cx="166420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0B1628"/>
                </a:solidFill>
              </a:rPr>
              <a:t>Adidas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758184" y="1170432"/>
            <a:ext cx="1664208" cy="658368"/>
          </a:xfrm>
          <a:prstGeom prst="rect">
            <a:avLst/>
          </a:prstGeom>
          <a:solidFill>
            <a:srgbClr val="F8FBFF"/>
          </a:solidFill>
          <a:ln w="12700">
            <a:solidFill>
              <a:srgbClr val="009BA2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758184" y="1170432"/>
            <a:ext cx="166420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0B1628"/>
                </a:solidFill>
              </a:rPr>
              <a:t>Levi's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5513832" y="1170432"/>
            <a:ext cx="1664208" cy="658368"/>
          </a:xfrm>
          <a:prstGeom prst="rect">
            <a:avLst/>
          </a:prstGeom>
          <a:solidFill>
            <a:srgbClr val="F8FBFF"/>
          </a:solidFill>
          <a:ln w="12700">
            <a:solidFill>
              <a:srgbClr val="009BA2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5513832" y="1170432"/>
            <a:ext cx="166420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0B1628"/>
                </a:solidFill>
              </a:rPr>
              <a:t>Tommy Hilfiger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7269480" y="1170432"/>
            <a:ext cx="1664208" cy="658368"/>
          </a:xfrm>
          <a:prstGeom prst="rect">
            <a:avLst/>
          </a:prstGeom>
          <a:solidFill>
            <a:srgbClr val="F8FBFF"/>
          </a:solidFill>
          <a:ln w="12700">
            <a:solidFill>
              <a:srgbClr val="009BA2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7269480" y="1170432"/>
            <a:ext cx="166420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0B1628"/>
                </a:solidFill>
              </a:rPr>
              <a:t>Malaysia Airlines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246888" y="1956816"/>
            <a:ext cx="1664208" cy="658368"/>
          </a:xfrm>
          <a:prstGeom prst="rect">
            <a:avLst/>
          </a:prstGeom>
          <a:solidFill>
            <a:srgbClr val="F8FBFF"/>
          </a:solidFill>
          <a:ln w="12700">
            <a:solidFill>
              <a:srgbClr val="009BA2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46888" y="1956816"/>
            <a:ext cx="166420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0B1628"/>
                </a:solidFill>
              </a:rPr>
              <a:t>Havmor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2002536" y="1956816"/>
            <a:ext cx="1664208" cy="658368"/>
          </a:xfrm>
          <a:prstGeom prst="rect">
            <a:avLst/>
          </a:prstGeom>
          <a:solidFill>
            <a:srgbClr val="F8FBFF"/>
          </a:solidFill>
          <a:ln w="12700">
            <a:solidFill>
              <a:srgbClr val="009BA2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2002536" y="1956816"/>
            <a:ext cx="166420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0B1628"/>
                </a:solidFill>
              </a:rPr>
              <a:t>Aculife (Nirma Group)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3758184" y="1956816"/>
            <a:ext cx="1664208" cy="658368"/>
          </a:xfrm>
          <a:prstGeom prst="rect">
            <a:avLst/>
          </a:prstGeom>
          <a:solidFill>
            <a:srgbClr val="F8FBFF"/>
          </a:solidFill>
          <a:ln w="12700">
            <a:solidFill>
              <a:srgbClr val="009BA2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3758184" y="1956816"/>
            <a:ext cx="166420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0B1628"/>
                </a:solidFill>
              </a:rPr>
              <a:t>BVC (Wipro)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513832" y="1956816"/>
            <a:ext cx="1664208" cy="658368"/>
          </a:xfrm>
          <a:prstGeom prst="rect">
            <a:avLst/>
          </a:prstGeom>
          <a:solidFill>
            <a:srgbClr val="F8FBFF"/>
          </a:solidFill>
          <a:ln w="12700">
            <a:solidFill>
              <a:srgbClr val="009BA2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513832" y="1956816"/>
            <a:ext cx="166420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0B1628"/>
                </a:solidFill>
              </a:rPr>
              <a:t>GMRC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269480" y="1956816"/>
            <a:ext cx="1664208" cy="658368"/>
          </a:xfrm>
          <a:prstGeom prst="rect">
            <a:avLst/>
          </a:prstGeom>
          <a:solidFill>
            <a:srgbClr val="F8FBFF"/>
          </a:solidFill>
          <a:ln w="12700">
            <a:solidFill>
              <a:srgbClr val="009BA2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7269480" y="1956816"/>
            <a:ext cx="166420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0B1628"/>
                </a:solidFill>
              </a:rPr>
              <a:t>Kusum Healthcare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246888" y="2743200"/>
            <a:ext cx="1664208" cy="658368"/>
          </a:xfrm>
          <a:prstGeom prst="rect">
            <a:avLst/>
          </a:prstGeom>
          <a:solidFill>
            <a:srgbClr val="F8FBFF"/>
          </a:solidFill>
          <a:ln w="12700">
            <a:solidFill>
              <a:srgbClr val="009BA2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246888" y="2743200"/>
            <a:ext cx="166420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0B1628"/>
                </a:solidFill>
              </a:rPr>
              <a:t>Rolex Rolled Rings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2002536" y="2743200"/>
            <a:ext cx="1664208" cy="658368"/>
          </a:xfrm>
          <a:prstGeom prst="rect">
            <a:avLst/>
          </a:prstGeom>
          <a:solidFill>
            <a:srgbClr val="F8FBFF"/>
          </a:solidFill>
          <a:ln w="12700">
            <a:solidFill>
              <a:srgbClr val="009BA2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2002536" y="2743200"/>
            <a:ext cx="166420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0B1628"/>
                </a:solidFill>
              </a:rPr>
              <a:t>SR Thorat Dairy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3758184" y="2743200"/>
            <a:ext cx="1664208" cy="658368"/>
          </a:xfrm>
          <a:prstGeom prst="rect">
            <a:avLst/>
          </a:prstGeom>
          <a:solidFill>
            <a:srgbClr val="F8FBFF"/>
          </a:solidFill>
          <a:ln w="12700">
            <a:solidFill>
              <a:srgbClr val="009BA2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3758184" y="2743200"/>
            <a:ext cx="166420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0B1628"/>
                </a:solidFill>
              </a:rPr>
              <a:t>Shaktiman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5513832" y="2743200"/>
            <a:ext cx="1664208" cy="658368"/>
          </a:xfrm>
          <a:prstGeom prst="rect">
            <a:avLst/>
          </a:prstGeom>
          <a:solidFill>
            <a:srgbClr val="F8FBFF"/>
          </a:solidFill>
          <a:ln w="12700">
            <a:solidFill>
              <a:srgbClr val="009BA2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33" name="Text 31"/>
          <p:cNvSpPr/>
          <p:nvPr/>
        </p:nvSpPr>
        <p:spPr>
          <a:xfrm>
            <a:off x="5513832" y="2743200"/>
            <a:ext cx="166420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0B1628"/>
                </a:solidFill>
              </a:rPr>
              <a:t>PBW Bearings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7269480" y="2743200"/>
            <a:ext cx="1664208" cy="658368"/>
          </a:xfrm>
          <a:prstGeom prst="rect">
            <a:avLst/>
          </a:prstGeom>
          <a:solidFill>
            <a:srgbClr val="F8FBFF"/>
          </a:solidFill>
          <a:ln w="12700">
            <a:solidFill>
              <a:srgbClr val="009BA2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7269480" y="2743200"/>
            <a:ext cx="166420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0B1628"/>
                </a:solidFill>
              </a:rPr>
              <a:t>Stericon</a:t>
            </a:r>
            <a:endParaRPr lang="en-US" sz="1050" dirty="0"/>
          </a:p>
        </p:txBody>
      </p:sp>
      <p:sp>
        <p:nvSpPr>
          <p:cNvPr id="36" name="Shape 34"/>
          <p:cNvSpPr/>
          <p:nvPr/>
        </p:nvSpPr>
        <p:spPr>
          <a:xfrm>
            <a:off x="2589862" y="4734658"/>
            <a:ext cx="3657600" cy="365760"/>
          </a:xfrm>
          <a:prstGeom prst="roundRect">
            <a:avLst>
              <a:gd name="adj" fmla="val 17500"/>
            </a:avLst>
          </a:prstGeom>
          <a:solidFill>
            <a:srgbClr val="0B1628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2743200" y="46634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B1628"/>
          </a:solidFill>
          <a:ln w="12700">
            <a:solidFill>
              <a:srgbClr val="0B1628"/>
            </a:solidFill>
            <a:prstDash val="solid"/>
          </a:ln>
        </p:spPr>
        <p:txBody>
          <a:bodyPr/>
          <a:lstStyle/>
          <a:p>
            <a:endParaRPr lang="en-I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B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22860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00C4CC"/>
                </a:solidFill>
              </a:rPr>
              <a:t>GLOBAL PRESENCE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228600" y="594360"/>
            <a:ext cx="4572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Our Offices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228600" y="1316736"/>
            <a:ext cx="2743200" cy="0"/>
          </a:xfrm>
          <a:prstGeom prst="line">
            <a:avLst/>
          </a:prstGeom>
          <a:noFill/>
          <a:ln w="25400">
            <a:solidFill>
              <a:srgbClr val="00C4C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28600" y="1481328"/>
            <a:ext cx="4114800" cy="1600200"/>
          </a:xfrm>
          <a:prstGeom prst="rect">
            <a:avLst/>
          </a:prstGeom>
          <a:solidFill>
            <a:srgbClr val="132040"/>
          </a:solidFill>
          <a:ln w="12700">
            <a:solidFill>
              <a:srgbClr val="009BA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28600" y="1481328"/>
            <a:ext cx="64008" cy="1600200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591056"/>
            <a:ext cx="3840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</a:rPr>
              <a:t>🏢  Ahmedabad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11480" y="1956816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0C4CC"/>
                </a:solidFill>
              </a:rPr>
              <a:t>India 🇮🇳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11480" y="2304288"/>
            <a:ext cx="3749040" cy="0"/>
          </a:xfrm>
          <a:prstGeom prst="line">
            <a:avLst/>
          </a:prstGeom>
          <a:noFill/>
          <a:ln w="6350">
            <a:solidFill>
              <a:srgbClr val="009BA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11480" y="2377440"/>
            <a:ext cx="3840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</a:rPr>
              <a:t>Office 1605, A. Shridhar Wynn, Sindhu Bhavan Road, Bodakdev, Ahmedabad – 380054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544568" y="1481328"/>
            <a:ext cx="4114800" cy="1600200"/>
          </a:xfrm>
          <a:prstGeom prst="rect">
            <a:avLst/>
          </a:prstGeom>
          <a:solidFill>
            <a:srgbClr val="132040"/>
          </a:solidFill>
          <a:ln w="12700">
            <a:solidFill>
              <a:srgbClr val="009BA2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44568" y="1481328"/>
            <a:ext cx="64008" cy="1600200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27448" y="1591056"/>
            <a:ext cx="3840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</a:rPr>
              <a:t>🏢  Ahmedabad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727448" y="1956816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0C4CC"/>
                </a:solidFill>
              </a:rPr>
              <a:t>India 🇮🇳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727448" y="2304288"/>
            <a:ext cx="3749040" cy="0"/>
          </a:xfrm>
          <a:prstGeom prst="line">
            <a:avLst/>
          </a:prstGeom>
          <a:noFill/>
          <a:ln w="6350">
            <a:solidFill>
              <a:srgbClr val="009BA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727448" y="2377440"/>
            <a:ext cx="3840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</a:rPr>
              <a:t>Office 1403, Rajyash Rove, Sindhu Bhavan Road, PRL Colony, Bodakdev, Ahmedabad – 380054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2352822" y="3287268"/>
            <a:ext cx="4114800" cy="1600200"/>
          </a:xfrm>
          <a:prstGeom prst="rect">
            <a:avLst/>
          </a:prstGeom>
          <a:solidFill>
            <a:srgbClr val="132040"/>
          </a:solidFill>
          <a:ln w="12700">
            <a:solidFill>
              <a:srgbClr val="009BA2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352822" y="3287268"/>
            <a:ext cx="64008" cy="1600200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535702" y="3396996"/>
            <a:ext cx="3840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</a:rPr>
              <a:t>🏢  Ostfildern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2535702" y="3762756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0C4CC"/>
                </a:solidFill>
              </a:rPr>
              <a:t>Germany 🇩🇪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2535702" y="4110228"/>
            <a:ext cx="3749040" cy="0"/>
          </a:xfrm>
          <a:prstGeom prst="line">
            <a:avLst/>
          </a:prstGeom>
          <a:noFill/>
          <a:ln w="6350">
            <a:solidFill>
              <a:srgbClr val="009BA2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535702" y="4183380"/>
            <a:ext cx="3840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</a:rPr>
              <a:t>Adlerstr 34/1, 73760 Ostfildern, BW, Germany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B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2286000"/>
            <a:ext cx="4572000" cy="4572000"/>
          </a:xfrm>
          <a:prstGeom prst="ellipse">
            <a:avLst/>
          </a:prstGeom>
          <a:solidFill>
            <a:srgbClr val="00C4CC">
              <a:alpha val="10000"/>
            </a:srgbClr>
          </a:solidFill>
          <a:ln w="12700">
            <a:solidFill>
              <a:srgbClr val="00C4CC">
                <a:alpha val="2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3200400"/>
            <a:ext cx="2743200" cy="2743200"/>
          </a:xfrm>
          <a:prstGeom prst="ellipse">
            <a:avLst/>
          </a:prstGeom>
          <a:solidFill>
            <a:srgbClr val="00C4CC">
              <a:alpha val="18000"/>
            </a:srgbClr>
          </a:solidFill>
          <a:ln w="12700">
            <a:solidFill>
              <a:srgbClr val="00C4CC">
                <a:alpha val="3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50292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Ready to</a:t>
            </a:r>
            <a:endParaRPr lang="en-US" sz="4200" dirty="0"/>
          </a:p>
        </p:txBody>
      </p:sp>
      <p:sp>
        <p:nvSpPr>
          <p:cNvPr id="6" name="Text 4"/>
          <p:cNvSpPr/>
          <p:nvPr/>
        </p:nvSpPr>
        <p:spPr>
          <a:xfrm>
            <a:off x="457200" y="1097280"/>
            <a:ext cx="7315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Transform Your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457200" y="1719072"/>
            <a:ext cx="7315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00C4C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SAP Landscape?</a:t>
            </a:r>
            <a:endParaRPr lang="en-US" sz="4200" dirty="0"/>
          </a:p>
        </p:txBody>
      </p:sp>
      <p:sp>
        <p:nvSpPr>
          <p:cNvPr id="8" name="Text 6"/>
          <p:cNvSpPr/>
          <p:nvPr/>
        </p:nvSpPr>
        <p:spPr>
          <a:xfrm>
            <a:off x="457200" y="2578608"/>
            <a:ext cx="6858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94A3B8"/>
                </a:solidFill>
              </a:rPr>
              <a:t>Let's build the future of enterprise technology together.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57200" y="3127248"/>
            <a:ext cx="3657600" cy="0"/>
          </a:xfrm>
          <a:prstGeom prst="line">
            <a:avLst/>
          </a:prstGeom>
          <a:noFill/>
          <a:ln w="25400">
            <a:solidFill>
              <a:srgbClr val="00C4C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3310128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</a:rPr>
              <a:t>📍   Ahmedabad, India  |  Ostfildern, Germany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57200" y="37033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</a:rPr>
              <a:t>🌐   www.titantechnology.co.in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57200" y="4572000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B1628"/>
                </a:solidFill>
              </a:rPr>
              <a:t>Book a 30-Min Call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94A3B8"/>
                </a:solidFill>
              </a:rPr>
              <a:t>TITANTECH SERVICES  |  Engineering SAP Intelligence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B1628"/>
          </a:solidFill>
          <a:ln w="12700">
            <a:solidFill>
              <a:srgbClr val="0B162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ABOUT THE COMPANY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64008" cy="1005840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18872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300" dirty="0">
                <a:solidFill>
                  <a:srgbClr val="334155"/>
                </a:solidFill>
              </a:rPr>
              <a:t>We are a team of experienced SAP consultants and technology specialists helping organizations modernize and scale their enterprise systems. Our focus is on delivering high-impact SAP solutions that combine deep domain expertise, advanced AI capabilities, and proven implementation frameworks.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47472" y="2194560"/>
            <a:ext cx="1920240" cy="1463040"/>
          </a:xfrm>
          <a:prstGeom prst="rect">
            <a:avLst/>
          </a:prstGeom>
          <a:solidFill>
            <a:srgbClr val="0B1628"/>
          </a:solidFill>
          <a:ln w="12700">
            <a:solidFill>
              <a:srgbClr val="0B162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47472" y="2194560"/>
            <a:ext cx="1920240" cy="64008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" y="2359152"/>
            <a:ext cx="1920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00C4C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5+</a:t>
            </a:r>
            <a:endParaRPr lang="en-US" sz="3800" dirty="0"/>
          </a:p>
        </p:txBody>
      </p:sp>
      <p:sp>
        <p:nvSpPr>
          <p:cNvPr id="9" name="Text 7"/>
          <p:cNvSpPr/>
          <p:nvPr/>
        </p:nvSpPr>
        <p:spPr>
          <a:xfrm>
            <a:off x="347472" y="3090672"/>
            <a:ext cx="1920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</a:rPr>
              <a:t>Years of SAP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</a:rPr>
              <a:t>Excellence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386584" y="2194560"/>
            <a:ext cx="1920240" cy="1463040"/>
          </a:xfrm>
          <a:prstGeom prst="rect">
            <a:avLst/>
          </a:prstGeom>
          <a:solidFill>
            <a:srgbClr val="0B1628"/>
          </a:solidFill>
          <a:ln w="12700">
            <a:solidFill>
              <a:srgbClr val="0B162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386584" y="2194560"/>
            <a:ext cx="1920240" cy="64008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386584" y="2359152"/>
            <a:ext cx="1920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00C4C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150+</a:t>
            </a:r>
            <a:endParaRPr lang="en-US" sz="3800" dirty="0"/>
          </a:p>
        </p:txBody>
      </p:sp>
      <p:sp>
        <p:nvSpPr>
          <p:cNvPr id="13" name="Text 11"/>
          <p:cNvSpPr/>
          <p:nvPr/>
        </p:nvSpPr>
        <p:spPr>
          <a:xfrm>
            <a:off x="2386584" y="3090672"/>
            <a:ext cx="1920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</a:rPr>
              <a:t>Satisfied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</a:rPr>
              <a:t>Customers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425696" y="2194560"/>
            <a:ext cx="1920240" cy="1463040"/>
          </a:xfrm>
          <a:prstGeom prst="rect">
            <a:avLst/>
          </a:prstGeom>
          <a:solidFill>
            <a:srgbClr val="0B1628"/>
          </a:solidFill>
          <a:ln w="12700">
            <a:solidFill>
              <a:srgbClr val="0B162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425696" y="2194560"/>
            <a:ext cx="1920240" cy="64008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425696" y="2359152"/>
            <a:ext cx="1920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00C4C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350+</a:t>
            </a:r>
            <a:endParaRPr lang="en-US" sz="3800" dirty="0"/>
          </a:p>
        </p:txBody>
      </p:sp>
      <p:sp>
        <p:nvSpPr>
          <p:cNvPr id="17" name="Text 15"/>
          <p:cNvSpPr/>
          <p:nvPr/>
        </p:nvSpPr>
        <p:spPr>
          <a:xfrm>
            <a:off x="4425696" y="3090672"/>
            <a:ext cx="1920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</a:rPr>
              <a:t>SAP Workforce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</a:rPr>
              <a:t>&amp; Certified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464808" y="2194560"/>
            <a:ext cx="1920240" cy="1463040"/>
          </a:xfrm>
          <a:prstGeom prst="rect">
            <a:avLst/>
          </a:prstGeom>
          <a:solidFill>
            <a:srgbClr val="0B1628"/>
          </a:solidFill>
          <a:ln w="12700">
            <a:solidFill>
              <a:srgbClr val="0B162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464808" y="2194560"/>
            <a:ext cx="1920240" cy="64008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464808" y="2359152"/>
            <a:ext cx="1920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00C4C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10+</a:t>
            </a:r>
            <a:endParaRPr lang="en-US" sz="3800" dirty="0"/>
          </a:p>
        </p:txBody>
      </p:sp>
      <p:sp>
        <p:nvSpPr>
          <p:cNvPr id="21" name="Text 19"/>
          <p:cNvSpPr/>
          <p:nvPr/>
        </p:nvSpPr>
        <p:spPr>
          <a:xfrm>
            <a:off x="6464808" y="3090672"/>
            <a:ext cx="1920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</a:rPr>
              <a:t>Industry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</a:rPr>
              <a:t>Verticals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347472" y="3840480"/>
            <a:ext cx="1920240" cy="457200"/>
          </a:xfrm>
          <a:prstGeom prst="rect">
            <a:avLst/>
          </a:prstGeom>
          <a:solidFill>
            <a:srgbClr val="EFF9FA"/>
          </a:solidFill>
          <a:ln w="12700">
            <a:solidFill>
              <a:srgbClr val="009BA2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47472" y="384048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0B1628"/>
                </a:solidFill>
              </a:rPr>
              <a:t>25+ Fortune 500 Clients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2386584" y="3840480"/>
            <a:ext cx="1920240" cy="457200"/>
          </a:xfrm>
          <a:prstGeom prst="rect">
            <a:avLst/>
          </a:prstGeom>
          <a:solidFill>
            <a:srgbClr val="EFF9FA"/>
          </a:solidFill>
          <a:ln w="12700">
            <a:solidFill>
              <a:srgbClr val="009BA2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386584" y="384048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0B1628"/>
                </a:solidFill>
              </a:rPr>
              <a:t>5+ Global Delivery Centres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4425696" y="3840480"/>
            <a:ext cx="1920240" cy="457200"/>
          </a:xfrm>
          <a:prstGeom prst="rect">
            <a:avLst/>
          </a:prstGeom>
          <a:solidFill>
            <a:srgbClr val="EFF9FA"/>
          </a:solidFill>
          <a:ln w="12700">
            <a:solidFill>
              <a:srgbClr val="009BA2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425696" y="384048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0B1628"/>
                </a:solidFill>
              </a:rPr>
              <a:t>250+ Certified Consultants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6464808" y="3840480"/>
            <a:ext cx="1920240" cy="457200"/>
          </a:xfrm>
          <a:prstGeom prst="rect">
            <a:avLst/>
          </a:prstGeom>
          <a:solidFill>
            <a:srgbClr val="EFF9FA"/>
          </a:solidFill>
          <a:ln w="12700">
            <a:solidFill>
              <a:srgbClr val="009BA2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64808" y="384048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0B1628"/>
                </a:solidFill>
              </a:rPr>
              <a:t>98% Retention Rate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B1628"/>
          </a:solidFill>
          <a:ln w="12700">
            <a:solidFill>
              <a:srgbClr val="0B1628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400" dirty="0">
                <a:solidFill>
                  <a:srgbClr val="00C4CC"/>
                </a:solidFill>
              </a:rPr>
              <a:t>TITANTECH SERVICES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474720" cy="5143500"/>
          </a:xfrm>
          <a:prstGeom prst="rect">
            <a:avLst/>
          </a:prstGeom>
          <a:solidFill>
            <a:srgbClr val="0F2044"/>
          </a:solidFill>
          <a:ln w="12700">
            <a:solidFill>
              <a:srgbClr val="0F20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274320"/>
            <a:ext cx="3017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600" dirty="0">
                <a:solidFill>
                  <a:srgbClr val="00C4CC"/>
                </a:solidFill>
              </a:rPr>
              <a:t>SAP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228600" y="777240"/>
            <a:ext cx="3017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Services</a:t>
            </a:r>
            <a:endParaRPr lang="en-US" sz="3400" dirty="0"/>
          </a:p>
        </p:txBody>
      </p:sp>
      <p:sp>
        <p:nvSpPr>
          <p:cNvPr id="6" name="Shape 4"/>
          <p:cNvSpPr/>
          <p:nvPr/>
        </p:nvSpPr>
        <p:spPr>
          <a:xfrm>
            <a:off x="228600" y="1627632"/>
            <a:ext cx="2286000" cy="0"/>
          </a:xfrm>
          <a:prstGeom prst="line">
            <a:avLst/>
          </a:prstGeom>
          <a:noFill/>
          <a:ln w="25400">
            <a:solidFill>
              <a:srgbClr val="00C4C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28600" y="1783080"/>
            <a:ext cx="301752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94A3B8"/>
                </a:solidFill>
              </a:rPr>
              <a:t>We are an established SAP Gold Partner, trusted for delivering end-to-end SAP solutions across industries.</a:t>
            </a:r>
            <a:endParaRPr lang="en-US" sz="1150" dirty="0"/>
          </a:p>
          <a:p>
            <a:pPr marL="0" indent="0">
              <a:buNone/>
            </a:pP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94A3B8"/>
                </a:solidFill>
              </a:rPr>
              <a:t>Our proven expertise spans SAP S/4HANA implementations, upgrades, AMS support, analytics, and integrations — enabling organizations to achieve efficiency, scalability, and innovation.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703320" y="320040"/>
            <a:ext cx="2560320" cy="841248"/>
          </a:xfrm>
          <a:prstGeom prst="rect">
            <a:avLst/>
          </a:prstGeom>
          <a:solidFill>
            <a:srgbClr val="132040"/>
          </a:solidFill>
          <a:ln w="12700">
            <a:solidFill>
              <a:srgbClr val="009BA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703320" y="320040"/>
            <a:ext cx="54864" cy="841248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867912" y="320040"/>
            <a:ext cx="237744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</a:rPr>
              <a:t>SAP Implementation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400800" y="320040"/>
            <a:ext cx="2560320" cy="841248"/>
          </a:xfrm>
          <a:prstGeom prst="rect">
            <a:avLst/>
          </a:prstGeom>
          <a:solidFill>
            <a:srgbClr val="132040"/>
          </a:solidFill>
          <a:ln w="12700">
            <a:solidFill>
              <a:srgbClr val="009BA2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400800" y="320040"/>
            <a:ext cx="54864" cy="841248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565392" y="320040"/>
            <a:ext cx="237744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</a:rPr>
              <a:t>AMS Support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3703320" y="1325880"/>
            <a:ext cx="2560320" cy="841248"/>
          </a:xfrm>
          <a:prstGeom prst="rect">
            <a:avLst/>
          </a:prstGeom>
          <a:solidFill>
            <a:srgbClr val="132040"/>
          </a:solidFill>
          <a:ln w="12700">
            <a:solidFill>
              <a:srgbClr val="009BA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703320" y="1325880"/>
            <a:ext cx="54864" cy="841248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867912" y="1325880"/>
            <a:ext cx="237744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</a:rPr>
              <a:t>Upgrade &amp; Migrations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400800" y="1325880"/>
            <a:ext cx="2560320" cy="841248"/>
          </a:xfrm>
          <a:prstGeom prst="rect">
            <a:avLst/>
          </a:prstGeom>
          <a:solidFill>
            <a:srgbClr val="132040"/>
          </a:solidFill>
          <a:ln w="12700">
            <a:solidFill>
              <a:srgbClr val="009BA2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400800" y="1325880"/>
            <a:ext cx="54864" cy="841248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565392" y="1325880"/>
            <a:ext cx="237744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</a:rPr>
              <a:t>SAP SuccessFactors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3703320" y="2331720"/>
            <a:ext cx="2560320" cy="841248"/>
          </a:xfrm>
          <a:prstGeom prst="rect">
            <a:avLst/>
          </a:prstGeom>
          <a:solidFill>
            <a:srgbClr val="132040"/>
          </a:solidFill>
          <a:ln w="12700">
            <a:solidFill>
              <a:srgbClr val="009BA2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703320" y="2331720"/>
            <a:ext cx="54864" cy="841248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867912" y="2331720"/>
            <a:ext cx="237744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</a:rPr>
              <a:t>Integration – CPI, BTP, PI/PO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6400800" y="2331720"/>
            <a:ext cx="2560320" cy="841248"/>
          </a:xfrm>
          <a:prstGeom prst="rect">
            <a:avLst/>
          </a:prstGeom>
          <a:solidFill>
            <a:srgbClr val="132040"/>
          </a:solidFill>
          <a:ln w="12700">
            <a:solidFill>
              <a:srgbClr val="009BA2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400800" y="2331720"/>
            <a:ext cx="54864" cy="841248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565392" y="2331720"/>
            <a:ext cx="237744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</a:rPr>
              <a:t>Analytics – SAC, Power BI, Tableau</a:t>
            </a:r>
            <a:endParaRPr lang="en-US" sz="1250" dirty="0"/>
          </a:p>
        </p:txBody>
      </p:sp>
      <p:sp>
        <p:nvSpPr>
          <p:cNvPr id="28" name="Shape 26"/>
          <p:cNvSpPr/>
          <p:nvPr/>
        </p:nvSpPr>
        <p:spPr>
          <a:xfrm>
            <a:off x="3703320" y="3337560"/>
            <a:ext cx="2560320" cy="841248"/>
          </a:xfrm>
          <a:prstGeom prst="rect">
            <a:avLst/>
          </a:prstGeom>
          <a:solidFill>
            <a:srgbClr val="132040"/>
          </a:solidFill>
          <a:ln w="12700">
            <a:solidFill>
              <a:srgbClr val="009BA2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3703320" y="3337560"/>
            <a:ext cx="54864" cy="841248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867912" y="3337560"/>
            <a:ext cx="237744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</a:rPr>
              <a:t>Staff Augmentation</a:t>
            </a:r>
            <a:endParaRPr lang="en-US" sz="1250" dirty="0"/>
          </a:p>
        </p:txBody>
      </p:sp>
      <p:sp>
        <p:nvSpPr>
          <p:cNvPr id="31" name="Shape 29"/>
          <p:cNvSpPr/>
          <p:nvPr/>
        </p:nvSpPr>
        <p:spPr>
          <a:xfrm>
            <a:off x="6400800" y="3337560"/>
            <a:ext cx="2560320" cy="841248"/>
          </a:xfrm>
          <a:prstGeom prst="rect">
            <a:avLst/>
          </a:prstGeom>
          <a:solidFill>
            <a:srgbClr val="132040"/>
          </a:solidFill>
          <a:ln w="12700">
            <a:solidFill>
              <a:srgbClr val="009BA2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6400800" y="3337560"/>
            <a:ext cx="54864" cy="841248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565392" y="3337560"/>
            <a:ext cx="237744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</a:rPr>
              <a:t>Niche Module Support</a:t>
            </a:r>
            <a:endParaRPr lang="en-US" sz="12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B1628"/>
          </a:solidFill>
          <a:ln w="12700">
            <a:solidFill>
              <a:srgbClr val="0B162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IT SERVICES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64008" cy="1005840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07899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475569"/>
                </a:solidFill>
              </a:rPr>
              <a:t>Flexible engagement models designed to deliver value, speed, and quality — project-based delivery, managed services, or staffing.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320040" y="1737360"/>
            <a:ext cx="1993392" cy="1024128"/>
          </a:xfrm>
          <a:prstGeom prst="rect">
            <a:avLst/>
          </a:prstGeom>
          <a:solidFill>
            <a:srgbClr val="0B1628"/>
          </a:solidFill>
          <a:ln w="12700">
            <a:solidFill>
              <a:srgbClr val="0B162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20040" y="1737360"/>
            <a:ext cx="1993392" cy="54864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29768" y="1828800"/>
            <a:ext cx="18562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</a:rPr>
              <a:t>Cloud Services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429768" y="2240280"/>
            <a:ext cx="18562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</a:rPr>
              <a:t>Scalable cloud infrastructure &amp; migration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441448" y="1737360"/>
            <a:ext cx="1993392" cy="1024128"/>
          </a:xfrm>
          <a:prstGeom prst="rect">
            <a:avLst/>
          </a:prstGeom>
          <a:solidFill>
            <a:srgbClr val="0B1628"/>
          </a:solidFill>
          <a:ln w="12700">
            <a:solidFill>
              <a:srgbClr val="0B162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441448" y="1737360"/>
            <a:ext cx="1993392" cy="54864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551176" y="1828800"/>
            <a:ext cx="18562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</a:rPr>
              <a:t>Software Development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2551176" y="2240280"/>
            <a:ext cx="18562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</a:rPr>
              <a:t>Custom enterprise application development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562856" y="1737360"/>
            <a:ext cx="1993392" cy="1024128"/>
          </a:xfrm>
          <a:prstGeom prst="rect">
            <a:avLst/>
          </a:prstGeom>
          <a:solidFill>
            <a:srgbClr val="0B1628"/>
          </a:solidFill>
          <a:ln w="12700">
            <a:solidFill>
              <a:srgbClr val="0B1628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562856" y="1737360"/>
            <a:ext cx="1993392" cy="54864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672584" y="1828800"/>
            <a:ext cx="18562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</a:rPr>
              <a:t>Enterprise Applications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4672584" y="2240280"/>
            <a:ext cx="18562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</a:rPr>
              <a:t>ERP, CRM &amp; business application delivery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6684264" y="1737360"/>
            <a:ext cx="1993392" cy="1024128"/>
          </a:xfrm>
          <a:prstGeom prst="rect">
            <a:avLst/>
          </a:prstGeom>
          <a:solidFill>
            <a:srgbClr val="0B1628"/>
          </a:solidFill>
          <a:ln w="12700">
            <a:solidFill>
              <a:srgbClr val="0B1628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684264" y="1737360"/>
            <a:ext cx="1993392" cy="54864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793992" y="1828800"/>
            <a:ext cx="18562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</a:rPr>
              <a:t>Data &amp; Analytics</a:t>
            </a: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6793992" y="2240280"/>
            <a:ext cx="18562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</a:rPr>
              <a:t>BI, dashboards &amp; data-driven insights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320040" y="2889504"/>
            <a:ext cx="1993392" cy="1024128"/>
          </a:xfrm>
          <a:prstGeom prst="rect">
            <a:avLst/>
          </a:prstGeom>
          <a:solidFill>
            <a:srgbClr val="0B1628"/>
          </a:solidFill>
          <a:ln w="12700">
            <a:solidFill>
              <a:srgbClr val="0B1628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20040" y="2889504"/>
            <a:ext cx="1993392" cy="54864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29768" y="2980944"/>
            <a:ext cx="18562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</a:rPr>
              <a:t>Infrastructure &amp; Security</a:t>
            </a:r>
            <a:endParaRPr lang="en-US" sz="1250" dirty="0"/>
          </a:p>
        </p:txBody>
      </p:sp>
      <p:sp>
        <p:nvSpPr>
          <p:cNvPr id="25" name="Text 23"/>
          <p:cNvSpPr/>
          <p:nvPr/>
        </p:nvSpPr>
        <p:spPr>
          <a:xfrm>
            <a:off x="429768" y="3392424"/>
            <a:ext cx="18562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</a:rPr>
              <a:t>Secure, resilient IT infrastructure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2441448" y="2889504"/>
            <a:ext cx="1993392" cy="1024128"/>
          </a:xfrm>
          <a:prstGeom prst="rect">
            <a:avLst/>
          </a:prstGeom>
          <a:solidFill>
            <a:srgbClr val="0B1628"/>
          </a:solidFill>
          <a:ln w="12700">
            <a:solidFill>
              <a:srgbClr val="0B1628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2441448" y="2889504"/>
            <a:ext cx="1993392" cy="54864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551176" y="2980944"/>
            <a:ext cx="18562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</a:rPr>
              <a:t>Embedded Services</a:t>
            </a:r>
            <a:endParaRPr lang="en-US" sz="1250" dirty="0"/>
          </a:p>
        </p:txBody>
      </p:sp>
      <p:sp>
        <p:nvSpPr>
          <p:cNvPr id="29" name="Text 27"/>
          <p:cNvSpPr/>
          <p:nvPr/>
        </p:nvSpPr>
        <p:spPr>
          <a:xfrm>
            <a:off x="2551176" y="3392424"/>
            <a:ext cx="18562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</a:rPr>
              <a:t>Integrated support within your teams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562856" y="2889504"/>
            <a:ext cx="1993392" cy="1024128"/>
          </a:xfrm>
          <a:prstGeom prst="rect">
            <a:avLst/>
          </a:prstGeom>
          <a:solidFill>
            <a:srgbClr val="0B1628"/>
          </a:solidFill>
          <a:ln w="12700">
            <a:solidFill>
              <a:srgbClr val="0B1628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4562856" y="2889504"/>
            <a:ext cx="1993392" cy="54864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672584" y="2980944"/>
            <a:ext cx="18562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</a:rPr>
              <a:t>IT Consulting &amp; Advisory</a:t>
            </a:r>
            <a:endParaRPr lang="en-US" sz="1250" dirty="0"/>
          </a:p>
        </p:txBody>
      </p:sp>
      <p:sp>
        <p:nvSpPr>
          <p:cNvPr id="33" name="Text 31"/>
          <p:cNvSpPr/>
          <p:nvPr/>
        </p:nvSpPr>
        <p:spPr>
          <a:xfrm>
            <a:off x="4672584" y="3392424"/>
            <a:ext cx="18562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</a:rPr>
              <a:t>Strategic technology roadmaps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684264" y="2889504"/>
            <a:ext cx="1993392" cy="1024128"/>
          </a:xfrm>
          <a:prstGeom prst="rect">
            <a:avLst/>
          </a:prstGeom>
          <a:solidFill>
            <a:srgbClr val="0B1628"/>
          </a:solidFill>
          <a:ln w="12700">
            <a:solidFill>
              <a:srgbClr val="0B1628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6684264" y="2889504"/>
            <a:ext cx="1993392" cy="54864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793992" y="2980944"/>
            <a:ext cx="18562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</a:rPr>
              <a:t>Staffing</a:t>
            </a:r>
            <a:endParaRPr lang="en-US" sz="1250" dirty="0"/>
          </a:p>
        </p:txBody>
      </p:sp>
      <p:sp>
        <p:nvSpPr>
          <p:cNvPr id="37" name="Text 35"/>
          <p:cNvSpPr/>
          <p:nvPr/>
        </p:nvSpPr>
        <p:spPr>
          <a:xfrm>
            <a:off x="6793992" y="3392424"/>
            <a:ext cx="18562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</a:rPr>
              <a:t>Skilled resource augmentation on demand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B1628"/>
          </a:solidFill>
          <a:ln w="12700">
            <a:solidFill>
              <a:srgbClr val="0B1628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900" b="1" kern="0" spc="400" dirty="0">
                <a:solidFill>
                  <a:srgbClr val="00C4CC"/>
                </a:solidFill>
              </a:rPr>
              <a:t>TITANTECH SERVICES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474720" cy="5143500"/>
          </a:xfrm>
          <a:prstGeom prst="rect">
            <a:avLst/>
          </a:prstGeom>
          <a:solidFill>
            <a:srgbClr val="0F2044"/>
          </a:solidFill>
          <a:ln w="12700">
            <a:solidFill>
              <a:srgbClr val="0F20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274320"/>
            <a:ext cx="3017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400" dirty="0">
                <a:solidFill>
                  <a:srgbClr val="00C4CC"/>
                </a:solidFill>
              </a:rPr>
              <a:t>RECRUITMENT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228600" y="731520"/>
            <a:ext cx="3017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Services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228600" y="1572768"/>
            <a:ext cx="2286000" cy="0"/>
          </a:xfrm>
          <a:prstGeom prst="line">
            <a:avLst/>
          </a:prstGeom>
          <a:noFill/>
          <a:ln w="25400">
            <a:solidFill>
              <a:srgbClr val="00C4C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28600" y="1764792"/>
            <a:ext cx="128016" cy="128016"/>
          </a:xfrm>
          <a:prstGeom prst="ellipse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719072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94A3B8"/>
                </a:solidFill>
              </a:rPr>
              <a:t>Dedicated offshore recruiters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228600" y="2148840"/>
            <a:ext cx="128016" cy="128016"/>
          </a:xfrm>
          <a:prstGeom prst="ellipse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10312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94A3B8"/>
                </a:solidFill>
              </a:rPr>
              <a:t>US, UK, EU, APAC markets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228600" y="2532888"/>
            <a:ext cx="128016" cy="128016"/>
          </a:xfrm>
          <a:prstGeom prst="ellipse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248716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94A3B8"/>
                </a:solidFill>
              </a:rPr>
              <a:t>24/7 sourcing &amp; screening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228600" y="2916936"/>
            <a:ext cx="128016" cy="128016"/>
          </a:xfrm>
          <a:prstGeom prst="ellipse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2871216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94A3B8"/>
                </a:solidFill>
              </a:rPr>
              <a:t>Multilingual assistance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228600" y="338328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C4CC"/>
                </a:solidFill>
              </a:rPr>
              <a:t>Flexible Engagement Models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228600" y="3867912"/>
            <a:ext cx="91440" cy="91440"/>
          </a:xfrm>
          <a:prstGeom prst="ellipse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93192" y="3794760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Hourly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1691640" y="3867912"/>
            <a:ext cx="91440" cy="91440"/>
          </a:xfrm>
          <a:prstGeom prst="ellipse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856232" y="3794760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Weekly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228600" y="4233672"/>
            <a:ext cx="91440" cy="91440"/>
          </a:xfrm>
          <a:prstGeom prst="ellipse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93192" y="4160520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Half-Month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1691640" y="4233672"/>
            <a:ext cx="91440" cy="91440"/>
          </a:xfrm>
          <a:prstGeom prst="ellipse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856232" y="4160520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Monthly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3703320" y="320040"/>
            <a:ext cx="2560320" cy="841248"/>
          </a:xfrm>
          <a:prstGeom prst="rect">
            <a:avLst/>
          </a:prstGeom>
          <a:solidFill>
            <a:srgbClr val="132040"/>
          </a:solidFill>
          <a:ln w="12700">
            <a:solidFill>
              <a:srgbClr val="009BA2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3703320" y="320040"/>
            <a:ext cx="54864" cy="841248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867912" y="320040"/>
            <a:ext cx="2359152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</a:rPr>
              <a:t>Permanent Recruitment</a:t>
            </a:r>
            <a:endParaRPr lang="en-US" sz="1250" dirty="0"/>
          </a:p>
        </p:txBody>
      </p:sp>
      <p:sp>
        <p:nvSpPr>
          <p:cNvPr id="27" name="Shape 25"/>
          <p:cNvSpPr/>
          <p:nvPr/>
        </p:nvSpPr>
        <p:spPr>
          <a:xfrm>
            <a:off x="6400800" y="320040"/>
            <a:ext cx="2560320" cy="841248"/>
          </a:xfrm>
          <a:prstGeom prst="rect">
            <a:avLst/>
          </a:prstGeom>
          <a:solidFill>
            <a:srgbClr val="132040"/>
          </a:solidFill>
          <a:ln w="12700">
            <a:solidFill>
              <a:srgbClr val="009BA2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400800" y="320040"/>
            <a:ext cx="54864" cy="841248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565392" y="320040"/>
            <a:ext cx="2359152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</a:rPr>
              <a:t>Contract Staffing</a:t>
            </a:r>
            <a:endParaRPr lang="en-US" sz="1250" dirty="0"/>
          </a:p>
        </p:txBody>
      </p:sp>
      <p:sp>
        <p:nvSpPr>
          <p:cNvPr id="30" name="Shape 28"/>
          <p:cNvSpPr/>
          <p:nvPr/>
        </p:nvSpPr>
        <p:spPr>
          <a:xfrm>
            <a:off x="3703320" y="1325880"/>
            <a:ext cx="2560320" cy="841248"/>
          </a:xfrm>
          <a:prstGeom prst="rect">
            <a:avLst/>
          </a:prstGeom>
          <a:solidFill>
            <a:srgbClr val="132040"/>
          </a:solidFill>
          <a:ln w="12700">
            <a:solidFill>
              <a:srgbClr val="009BA2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3703320" y="1325880"/>
            <a:ext cx="54864" cy="841248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867912" y="1325880"/>
            <a:ext cx="2359152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</a:rPr>
              <a:t>C2H (Contract to Hire)</a:t>
            </a:r>
            <a:endParaRPr lang="en-US" sz="1250" dirty="0"/>
          </a:p>
        </p:txBody>
      </p:sp>
      <p:sp>
        <p:nvSpPr>
          <p:cNvPr id="33" name="Shape 31"/>
          <p:cNvSpPr/>
          <p:nvPr/>
        </p:nvSpPr>
        <p:spPr>
          <a:xfrm>
            <a:off x="6400800" y="1325880"/>
            <a:ext cx="2560320" cy="841248"/>
          </a:xfrm>
          <a:prstGeom prst="rect">
            <a:avLst/>
          </a:prstGeom>
          <a:solidFill>
            <a:srgbClr val="132040"/>
          </a:solidFill>
          <a:ln w="12700">
            <a:solidFill>
              <a:srgbClr val="009BA2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6400800" y="1325880"/>
            <a:ext cx="54864" cy="841248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565392" y="1325880"/>
            <a:ext cx="2359152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</a:rPr>
              <a:t>Executive Search</a:t>
            </a:r>
            <a:endParaRPr lang="en-US" sz="1250" dirty="0"/>
          </a:p>
        </p:txBody>
      </p:sp>
      <p:sp>
        <p:nvSpPr>
          <p:cNvPr id="36" name="Shape 34"/>
          <p:cNvSpPr/>
          <p:nvPr/>
        </p:nvSpPr>
        <p:spPr>
          <a:xfrm>
            <a:off x="3703320" y="2331720"/>
            <a:ext cx="2560320" cy="841248"/>
          </a:xfrm>
          <a:prstGeom prst="rect">
            <a:avLst/>
          </a:prstGeom>
          <a:solidFill>
            <a:srgbClr val="132040"/>
          </a:solidFill>
          <a:ln w="12700">
            <a:solidFill>
              <a:srgbClr val="009BA2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3703320" y="2331720"/>
            <a:ext cx="54864" cy="841248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867912" y="2331720"/>
            <a:ext cx="2359152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</a:rPr>
              <a:t>RPO</a:t>
            </a:r>
            <a:endParaRPr lang="en-US" sz="1250" dirty="0"/>
          </a:p>
        </p:txBody>
      </p:sp>
      <p:sp>
        <p:nvSpPr>
          <p:cNvPr id="39" name="Shape 37"/>
          <p:cNvSpPr/>
          <p:nvPr/>
        </p:nvSpPr>
        <p:spPr>
          <a:xfrm>
            <a:off x="6400800" y="2331720"/>
            <a:ext cx="2560320" cy="841248"/>
          </a:xfrm>
          <a:prstGeom prst="rect">
            <a:avLst/>
          </a:prstGeom>
          <a:solidFill>
            <a:srgbClr val="132040"/>
          </a:solidFill>
          <a:ln w="12700">
            <a:solidFill>
              <a:srgbClr val="009BA2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6400800" y="2331720"/>
            <a:ext cx="54864" cy="841248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565392" y="2331720"/>
            <a:ext cx="2359152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</a:rPr>
              <a:t>Offshore Recruitment</a:t>
            </a:r>
            <a:endParaRPr lang="en-US" sz="1250" dirty="0"/>
          </a:p>
        </p:txBody>
      </p:sp>
      <p:sp>
        <p:nvSpPr>
          <p:cNvPr id="42" name="Shape 40"/>
          <p:cNvSpPr/>
          <p:nvPr/>
        </p:nvSpPr>
        <p:spPr>
          <a:xfrm>
            <a:off x="3703320" y="3337560"/>
            <a:ext cx="2560320" cy="841248"/>
          </a:xfrm>
          <a:prstGeom prst="rect">
            <a:avLst/>
          </a:prstGeom>
          <a:solidFill>
            <a:srgbClr val="132040"/>
          </a:solidFill>
          <a:ln w="12700">
            <a:solidFill>
              <a:srgbClr val="009BA2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3703320" y="3337560"/>
            <a:ext cx="54864" cy="841248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867912" y="3337560"/>
            <a:ext cx="2359152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</a:rPr>
              <a:t>Bulk / Volume Hiring</a:t>
            </a:r>
            <a:endParaRPr lang="en-US" sz="1250" dirty="0"/>
          </a:p>
        </p:txBody>
      </p:sp>
      <p:sp>
        <p:nvSpPr>
          <p:cNvPr id="45" name="Shape 43"/>
          <p:cNvSpPr/>
          <p:nvPr/>
        </p:nvSpPr>
        <p:spPr>
          <a:xfrm>
            <a:off x="6400800" y="3337560"/>
            <a:ext cx="2560320" cy="841248"/>
          </a:xfrm>
          <a:prstGeom prst="rect">
            <a:avLst/>
          </a:prstGeom>
          <a:solidFill>
            <a:srgbClr val="132040"/>
          </a:solidFill>
          <a:ln w="12700">
            <a:solidFill>
              <a:srgbClr val="009BA2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6400800" y="3337560"/>
            <a:ext cx="54864" cy="841248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6565392" y="3337560"/>
            <a:ext cx="2359152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</a:rPr>
              <a:t>Talent Mapping &amp; Intelligence</a:t>
            </a:r>
            <a:endParaRPr lang="en-US" sz="12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B1628"/>
          </a:solidFill>
          <a:ln w="12700">
            <a:solidFill>
              <a:srgbClr val="0B16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64008" cy="1005840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0"/>
            <a:ext cx="5486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SAP CAPABILITIES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57200" y="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94A3B8"/>
                </a:solidFill>
              </a:rPr>
              <a:t>Supporting SAP systems to better serve your organisation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92608" y="1188720"/>
            <a:ext cx="1664208" cy="3474720"/>
          </a:xfrm>
          <a:prstGeom prst="rect">
            <a:avLst/>
          </a:prstGeom>
          <a:solidFill>
            <a:srgbClr val="0B1628"/>
          </a:solidFill>
          <a:ln w="12700">
            <a:solidFill>
              <a:srgbClr val="0B162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92608" y="1188720"/>
            <a:ext cx="1664208" cy="54864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02336" y="1298448"/>
            <a:ext cx="152704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0C4CC"/>
                </a:solidFill>
              </a:rPr>
              <a:t>Functional Modules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02336" y="1755648"/>
            <a:ext cx="1435608" cy="0"/>
          </a:xfrm>
          <a:prstGeom prst="line">
            <a:avLst/>
          </a:prstGeom>
          <a:noFill/>
          <a:ln w="9525">
            <a:solidFill>
              <a:srgbClr val="009BA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84048" y="1874520"/>
            <a:ext cx="1527048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</a:rPr>
              <a:t>SD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</a:rPr>
              <a:t>CRM / Hybris / C4C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</a:rPr>
              <a:t>EWM / WM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</a:rPr>
              <a:t>MM / Ariba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</a:rPr>
              <a:t>PP / QM / PM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</a:rPr>
              <a:t>FICO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</a:rPr>
              <a:t>AFS / FMS / IS Retail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057400" y="1188720"/>
            <a:ext cx="1664208" cy="3474720"/>
          </a:xfrm>
          <a:prstGeom prst="rect">
            <a:avLst/>
          </a:prstGeom>
          <a:solidFill>
            <a:srgbClr val="0B1628"/>
          </a:solidFill>
          <a:ln w="12700">
            <a:solidFill>
              <a:srgbClr val="0B1628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057400" y="1188720"/>
            <a:ext cx="1664208" cy="54864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167128" y="1298448"/>
            <a:ext cx="152704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0C4CC"/>
                </a:solidFill>
              </a:rPr>
              <a:t>SAP Solutions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2167128" y="1755648"/>
            <a:ext cx="1435608" cy="0"/>
          </a:xfrm>
          <a:prstGeom prst="line">
            <a:avLst/>
          </a:prstGeom>
          <a:noFill/>
          <a:ln w="9525">
            <a:solidFill>
              <a:srgbClr val="009BA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148840" y="1874520"/>
            <a:ext cx="1527048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</a:rPr>
              <a:t>SAP S/4HANA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</a:rPr>
              <a:t>SAP Export Addon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</a:rPr>
              <a:t>SAP IBP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</a:rPr>
              <a:t>Kinaxi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</a:rPr>
              <a:t>E-Invoicing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</a:rPr>
              <a:t>SAP SuccessFactors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822192" y="1188720"/>
            <a:ext cx="1664208" cy="3474720"/>
          </a:xfrm>
          <a:prstGeom prst="rect">
            <a:avLst/>
          </a:prstGeom>
          <a:solidFill>
            <a:srgbClr val="0B1628"/>
          </a:solidFill>
          <a:ln w="12700">
            <a:solidFill>
              <a:srgbClr val="0B1628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822192" y="1188720"/>
            <a:ext cx="1664208" cy="54864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931920" y="1298448"/>
            <a:ext cx="152704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0C4CC"/>
                </a:solidFill>
              </a:rPr>
              <a:t>Technical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3931920" y="1755648"/>
            <a:ext cx="1435608" cy="0"/>
          </a:xfrm>
          <a:prstGeom prst="line">
            <a:avLst/>
          </a:prstGeom>
          <a:noFill/>
          <a:ln w="9525">
            <a:solidFill>
              <a:srgbClr val="009BA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913632" y="1874520"/>
            <a:ext cx="1527048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</a:rPr>
              <a:t>ABAP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</a:rPr>
              <a:t>PI / PO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</a:rPr>
              <a:t>CPI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</a:rPr>
              <a:t>BTP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</a:rPr>
              <a:t>Fiori / UI5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586984" y="1188720"/>
            <a:ext cx="1664208" cy="3474720"/>
          </a:xfrm>
          <a:prstGeom prst="rect">
            <a:avLst/>
          </a:prstGeom>
          <a:solidFill>
            <a:srgbClr val="0B1628"/>
          </a:solidFill>
          <a:ln w="12700">
            <a:solidFill>
              <a:srgbClr val="0B1628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5586984" y="1188720"/>
            <a:ext cx="1664208" cy="54864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696712" y="1298448"/>
            <a:ext cx="152704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0C4CC"/>
                </a:solidFill>
              </a:rPr>
              <a:t>SAP Admin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5696712" y="1755648"/>
            <a:ext cx="1435608" cy="0"/>
          </a:xfrm>
          <a:prstGeom prst="line">
            <a:avLst/>
          </a:prstGeom>
          <a:noFill/>
          <a:ln w="9525">
            <a:solidFill>
              <a:srgbClr val="009BA2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678424" y="1874520"/>
            <a:ext cx="1527048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</a:rPr>
              <a:t>System Build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</a:rPr>
              <a:t>Upgrade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</a:rPr>
              <a:t>Migration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</a:rPr>
              <a:t>SOH Conversion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</a:rPr>
              <a:t>SOD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</a:rPr>
              <a:t>Solman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7351776" y="1188720"/>
            <a:ext cx="1664208" cy="3474720"/>
          </a:xfrm>
          <a:prstGeom prst="rect">
            <a:avLst/>
          </a:prstGeom>
          <a:solidFill>
            <a:srgbClr val="0B1628"/>
          </a:solidFill>
          <a:ln w="12700">
            <a:solidFill>
              <a:srgbClr val="0B1628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7351776" y="1188720"/>
            <a:ext cx="1664208" cy="54864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461504" y="1298448"/>
            <a:ext cx="152704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0C4CC"/>
                </a:solidFill>
              </a:rPr>
              <a:t>Analytics</a:t>
            </a:r>
            <a:endParaRPr lang="en-US" sz="1150" dirty="0"/>
          </a:p>
        </p:txBody>
      </p:sp>
      <p:sp>
        <p:nvSpPr>
          <p:cNvPr id="29" name="Shape 27"/>
          <p:cNvSpPr/>
          <p:nvPr/>
        </p:nvSpPr>
        <p:spPr>
          <a:xfrm>
            <a:off x="7461504" y="1755648"/>
            <a:ext cx="1435608" cy="0"/>
          </a:xfrm>
          <a:prstGeom prst="line">
            <a:avLst/>
          </a:prstGeom>
          <a:noFill/>
          <a:ln w="9525">
            <a:solidFill>
              <a:srgbClr val="009BA2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443216" y="1874520"/>
            <a:ext cx="1527048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</a:rPr>
              <a:t>SAC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</a:rPr>
              <a:t>BI / BO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</a:rPr>
              <a:t>Power BI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</a:rPr>
              <a:t>Tableau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</a:rPr>
              <a:t>Fiori / UI5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B1628"/>
          </a:solidFill>
          <a:ln w="12700">
            <a:solidFill>
              <a:srgbClr val="0B1628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400" dirty="0">
                <a:solidFill>
                  <a:srgbClr val="00C4CC"/>
                </a:solidFill>
              </a:rPr>
              <a:t>TITANTECH SERVICES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22860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00C4CC"/>
                </a:solidFill>
              </a:rPr>
              <a:t>INDUSTRIES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228600" y="621792"/>
            <a:ext cx="4572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We Serve</a:t>
            </a:r>
            <a:endParaRPr lang="en-US" sz="3800" dirty="0"/>
          </a:p>
        </p:txBody>
      </p:sp>
      <p:sp>
        <p:nvSpPr>
          <p:cNvPr id="5" name="Shape 3"/>
          <p:cNvSpPr/>
          <p:nvPr/>
        </p:nvSpPr>
        <p:spPr>
          <a:xfrm>
            <a:off x="228600" y="1389888"/>
            <a:ext cx="2743200" cy="0"/>
          </a:xfrm>
          <a:prstGeom prst="line">
            <a:avLst/>
          </a:prstGeom>
          <a:noFill/>
          <a:ln w="25400">
            <a:solidFill>
              <a:srgbClr val="00C4C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28600" y="1600200"/>
            <a:ext cx="1682496" cy="1188720"/>
          </a:xfrm>
          <a:prstGeom prst="rect">
            <a:avLst/>
          </a:prstGeom>
          <a:solidFill>
            <a:srgbClr val="132040"/>
          </a:solidFill>
          <a:ln w="12700">
            <a:solidFill>
              <a:srgbClr val="009BA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28600" y="1691640"/>
            <a:ext cx="168249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🚗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228600" y="2258568"/>
            <a:ext cx="168249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Automotive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2020824" y="1600200"/>
            <a:ext cx="1682496" cy="1188720"/>
          </a:xfrm>
          <a:prstGeom prst="rect">
            <a:avLst/>
          </a:prstGeom>
          <a:solidFill>
            <a:srgbClr val="132040"/>
          </a:solidFill>
          <a:ln w="12700">
            <a:solidFill>
              <a:srgbClr val="009BA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020824" y="1691640"/>
            <a:ext cx="168249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🏥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2020824" y="2258568"/>
            <a:ext cx="168249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Healthcare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3813048" y="1600200"/>
            <a:ext cx="1682496" cy="1188720"/>
          </a:xfrm>
          <a:prstGeom prst="rect">
            <a:avLst/>
          </a:prstGeom>
          <a:solidFill>
            <a:srgbClr val="132040"/>
          </a:solidFill>
          <a:ln w="12700">
            <a:solidFill>
              <a:srgbClr val="009BA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813048" y="1691640"/>
            <a:ext cx="168249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🤖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3813048" y="2258568"/>
            <a:ext cx="168249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Industry Automation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5605272" y="1600200"/>
            <a:ext cx="1682496" cy="1188720"/>
          </a:xfrm>
          <a:prstGeom prst="rect">
            <a:avLst/>
          </a:prstGeom>
          <a:solidFill>
            <a:srgbClr val="132040"/>
          </a:solidFill>
          <a:ln w="12700">
            <a:solidFill>
              <a:srgbClr val="009BA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605272" y="1691640"/>
            <a:ext cx="168249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⚡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5605272" y="2258568"/>
            <a:ext cx="168249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Smart Grid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7397496" y="1600200"/>
            <a:ext cx="1682496" cy="1188720"/>
          </a:xfrm>
          <a:prstGeom prst="rect">
            <a:avLst/>
          </a:prstGeom>
          <a:solidFill>
            <a:srgbClr val="132040"/>
          </a:solidFill>
          <a:ln w="12700">
            <a:solidFill>
              <a:srgbClr val="009BA2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397496" y="1691640"/>
            <a:ext cx="168249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🛍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7397496" y="2258568"/>
            <a:ext cx="168249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Retail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228600" y="2935224"/>
            <a:ext cx="1682496" cy="1188720"/>
          </a:xfrm>
          <a:prstGeom prst="rect">
            <a:avLst/>
          </a:prstGeom>
          <a:solidFill>
            <a:srgbClr val="132040"/>
          </a:solidFill>
          <a:ln w="12700">
            <a:solidFill>
              <a:srgbClr val="009BA2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28600" y="3026664"/>
            <a:ext cx="168249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🔬</a:t>
            </a:r>
            <a:endParaRPr lang="en-US" sz="2800" dirty="0"/>
          </a:p>
        </p:txBody>
      </p:sp>
      <p:sp>
        <p:nvSpPr>
          <p:cNvPr id="23" name="Text 21"/>
          <p:cNvSpPr/>
          <p:nvPr/>
        </p:nvSpPr>
        <p:spPr>
          <a:xfrm>
            <a:off x="228600" y="3593592"/>
            <a:ext cx="168249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Semiconductor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2020824" y="2935224"/>
            <a:ext cx="1682496" cy="1188720"/>
          </a:xfrm>
          <a:prstGeom prst="rect">
            <a:avLst/>
          </a:prstGeom>
          <a:solidFill>
            <a:srgbClr val="132040"/>
          </a:solidFill>
          <a:ln w="12700">
            <a:solidFill>
              <a:srgbClr val="009BA2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020824" y="3026664"/>
            <a:ext cx="168249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🌱</a:t>
            </a:r>
            <a:endParaRPr lang="en-US" sz="2800" dirty="0"/>
          </a:p>
        </p:txBody>
      </p:sp>
      <p:sp>
        <p:nvSpPr>
          <p:cNvPr id="26" name="Text 24"/>
          <p:cNvSpPr/>
          <p:nvPr/>
        </p:nvSpPr>
        <p:spPr>
          <a:xfrm>
            <a:off x="2020824" y="3593592"/>
            <a:ext cx="168249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Renewable Energy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3813048" y="2935224"/>
            <a:ext cx="1682496" cy="1188720"/>
          </a:xfrm>
          <a:prstGeom prst="rect">
            <a:avLst/>
          </a:prstGeom>
          <a:solidFill>
            <a:srgbClr val="132040"/>
          </a:solidFill>
          <a:ln w="12700">
            <a:solidFill>
              <a:srgbClr val="009BA2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813048" y="3026664"/>
            <a:ext cx="168249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🛢</a:t>
            </a:r>
            <a:endParaRPr lang="en-US" sz="2800" dirty="0"/>
          </a:p>
        </p:txBody>
      </p:sp>
      <p:sp>
        <p:nvSpPr>
          <p:cNvPr id="29" name="Text 27"/>
          <p:cNvSpPr/>
          <p:nvPr/>
        </p:nvSpPr>
        <p:spPr>
          <a:xfrm>
            <a:off x="3813048" y="3593592"/>
            <a:ext cx="168249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Oil &amp; Gas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5605272" y="2935224"/>
            <a:ext cx="1682496" cy="1188720"/>
          </a:xfrm>
          <a:prstGeom prst="rect">
            <a:avLst/>
          </a:prstGeom>
          <a:solidFill>
            <a:srgbClr val="132040"/>
          </a:solidFill>
          <a:ln w="12700">
            <a:solidFill>
              <a:srgbClr val="009BA2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605272" y="3026664"/>
            <a:ext cx="168249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🚛</a:t>
            </a:r>
            <a:endParaRPr lang="en-US" sz="2800" dirty="0"/>
          </a:p>
        </p:txBody>
      </p:sp>
      <p:sp>
        <p:nvSpPr>
          <p:cNvPr id="32" name="Text 30"/>
          <p:cNvSpPr/>
          <p:nvPr/>
        </p:nvSpPr>
        <p:spPr>
          <a:xfrm>
            <a:off x="5605272" y="3593592"/>
            <a:ext cx="168249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Transport &amp; Logistics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7397496" y="2935224"/>
            <a:ext cx="1682496" cy="1188720"/>
          </a:xfrm>
          <a:prstGeom prst="rect">
            <a:avLst/>
          </a:prstGeom>
          <a:solidFill>
            <a:srgbClr val="132040"/>
          </a:solidFill>
          <a:ln w="12700">
            <a:solidFill>
              <a:srgbClr val="009BA2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7397496" y="3026664"/>
            <a:ext cx="168249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🌐</a:t>
            </a:r>
            <a:endParaRPr lang="en-US" sz="2800" dirty="0"/>
          </a:p>
        </p:txBody>
      </p:sp>
      <p:sp>
        <p:nvSpPr>
          <p:cNvPr id="35" name="Text 33"/>
          <p:cNvSpPr/>
          <p:nvPr/>
        </p:nvSpPr>
        <p:spPr>
          <a:xfrm>
            <a:off x="7397496" y="3593592"/>
            <a:ext cx="168249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Networking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B1628"/>
          </a:solidFill>
          <a:ln w="12700">
            <a:solidFill>
              <a:srgbClr val="0B16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64008" cy="1005840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0"/>
            <a:ext cx="8229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WHY CHOOSE US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56032" y="1188720"/>
            <a:ext cx="2743200" cy="3657600"/>
          </a:xfrm>
          <a:prstGeom prst="rect">
            <a:avLst/>
          </a:prstGeom>
          <a:solidFill>
            <a:srgbClr val="0B1628"/>
          </a:solidFill>
          <a:ln w="12700">
            <a:solidFill>
              <a:srgbClr val="0B162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56032" y="1188720"/>
            <a:ext cx="2743200" cy="64008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56032" y="1298448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000000"/>
                </a:solidFill>
              </a:rPr>
              <a:t>🤝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256032" y="1847088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0C4CC"/>
                </a:solidFill>
              </a:rPr>
              <a:t>Customer First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30352" y="2377440"/>
            <a:ext cx="2194560" cy="0"/>
          </a:xfrm>
          <a:prstGeom prst="line">
            <a:avLst/>
          </a:prstGeom>
          <a:noFill/>
          <a:ln w="9525">
            <a:solidFill>
              <a:srgbClr val="009BA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93192" y="2487168"/>
            <a:ext cx="2514600" cy="2240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94A3B8"/>
                </a:solidFill>
              </a:rPr>
              <a:t>Customer empathy — deep attention to client needs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94A3B8"/>
                </a:solidFill>
              </a:rPr>
              <a:t>No compromise on quality or delivery timelines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94A3B8"/>
                </a:solidFill>
              </a:rPr>
              <a:t>Continuous management visibility on all projects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94A3B8"/>
                </a:solidFill>
              </a:rPr>
              <a:t>Continuous improvement &amp; automation-driven delivery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163824" y="1188720"/>
            <a:ext cx="2743200" cy="3657600"/>
          </a:xfrm>
          <a:prstGeom prst="rect">
            <a:avLst/>
          </a:prstGeom>
          <a:solidFill>
            <a:srgbClr val="0B1628"/>
          </a:solidFill>
          <a:ln w="12700">
            <a:solidFill>
              <a:srgbClr val="0B1628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163824" y="1188720"/>
            <a:ext cx="2743200" cy="64008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163824" y="1298448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000000"/>
                </a:solidFill>
              </a:rPr>
              <a:t>🏆</a:t>
            </a:r>
            <a:endParaRPr lang="en-US" sz="2600" dirty="0"/>
          </a:p>
        </p:txBody>
      </p:sp>
      <p:sp>
        <p:nvSpPr>
          <p:cNvPr id="14" name="Text 12"/>
          <p:cNvSpPr/>
          <p:nvPr/>
        </p:nvSpPr>
        <p:spPr>
          <a:xfrm>
            <a:off x="3163824" y="1847088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0C4CC"/>
                </a:solidFill>
              </a:rPr>
              <a:t>Team Excellence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3438144" y="2377440"/>
            <a:ext cx="2194560" cy="0"/>
          </a:xfrm>
          <a:prstGeom prst="line">
            <a:avLst/>
          </a:prstGeom>
          <a:noFill/>
          <a:ln w="9525">
            <a:solidFill>
              <a:srgbClr val="009BA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300984" y="2487168"/>
            <a:ext cx="2514600" cy="2240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94A3B8"/>
                </a:solidFill>
              </a:rPr>
              <a:t>250+ SAP-certified consultants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94A3B8"/>
                </a:solidFill>
              </a:rPr>
              <a:t>Best practice deployment methodology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94A3B8"/>
                </a:solidFill>
              </a:rPr>
              <a:t>Continuous learning &amp; upskilling culture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94A3B8"/>
                </a:solidFill>
              </a:rPr>
              <a:t>Avg. 9+ years experience per consultant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6071616" y="1188720"/>
            <a:ext cx="2743200" cy="3657600"/>
          </a:xfrm>
          <a:prstGeom prst="rect">
            <a:avLst/>
          </a:prstGeom>
          <a:solidFill>
            <a:srgbClr val="0B1628"/>
          </a:solidFill>
          <a:ln w="12700">
            <a:solidFill>
              <a:srgbClr val="0B1628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071616" y="1188720"/>
            <a:ext cx="2743200" cy="64008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071616" y="1298448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000000"/>
                </a:solidFill>
              </a:rPr>
              <a:t>⭐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6071616" y="1847088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0C4CC"/>
                </a:solidFill>
              </a:rPr>
              <a:t>Proven Competence</a:t>
            </a:r>
            <a:endParaRPr lang="en-US" sz="1500" dirty="0"/>
          </a:p>
        </p:txBody>
      </p:sp>
      <p:sp>
        <p:nvSpPr>
          <p:cNvPr id="21" name="Shape 19"/>
          <p:cNvSpPr/>
          <p:nvPr/>
        </p:nvSpPr>
        <p:spPr>
          <a:xfrm>
            <a:off x="6345936" y="2377440"/>
            <a:ext cx="2194560" cy="0"/>
          </a:xfrm>
          <a:prstGeom prst="line">
            <a:avLst/>
          </a:prstGeom>
          <a:noFill/>
          <a:ln w="9525">
            <a:solidFill>
              <a:srgbClr val="009BA2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208776" y="2487168"/>
            <a:ext cx="2514600" cy="2240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94A3B8"/>
                </a:solidFill>
              </a:rPr>
              <a:t>Proven track record of SAP deployments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94A3B8"/>
                </a:solidFill>
              </a:rPr>
              <a:t>Expertise in Agile &amp; SAFe methodologies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94A3B8"/>
                </a:solidFill>
              </a:rPr>
              <a:t>Dedicated offshore AMS support 24/7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94A3B8"/>
                </a:solidFill>
              </a:rPr>
              <a:t>Innovation &amp; advanced AI technology adoption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B1628"/>
          </a:solidFill>
          <a:ln w="12700">
            <a:solidFill>
              <a:srgbClr val="0B162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400" dirty="0">
                <a:solidFill>
                  <a:srgbClr val="00C4CC"/>
                </a:solidFill>
              </a:rPr>
              <a:t>TITANTECH SERVICES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B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00C4CC"/>
          </a:solidFill>
          <a:ln w="12700">
            <a:solidFill>
              <a:srgbClr val="00C4C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22860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00C4CC"/>
                </a:solidFill>
              </a:rPr>
              <a:t>TESTIMONIALS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228600" y="6400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What Our Clients Say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228600" y="1353312"/>
            <a:ext cx="3200400" cy="0"/>
          </a:xfrm>
          <a:prstGeom prst="line">
            <a:avLst/>
          </a:prstGeom>
          <a:noFill/>
          <a:ln w="25400">
            <a:solidFill>
              <a:srgbClr val="00C4C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28600" y="1508760"/>
            <a:ext cx="4160520" cy="1554480"/>
          </a:xfrm>
          <a:prstGeom prst="rect">
            <a:avLst/>
          </a:prstGeom>
          <a:solidFill>
            <a:srgbClr val="132040"/>
          </a:solidFill>
          <a:ln w="12700">
            <a:solidFill>
              <a:srgbClr val="009BA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38328" y="1554480"/>
            <a:ext cx="457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00C4CC"/>
                </a:solidFill>
              </a:rPr>
              <a:t>"</a:t>
            </a:r>
            <a:endParaRPr lang="en-US" sz="3800" dirty="0"/>
          </a:p>
        </p:txBody>
      </p:sp>
      <p:sp>
        <p:nvSpPr>
          <p:cNvPr id="8" name="Text 6"/>
          <p:cNvSpPr/>
          <p:nvPr/>
        </p:nvSpPr>
        <p:spPr>
          <a:xfrm>
            <a:off x="731520" y="1600200"/>
            <a:ext cx="3520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94A3B8"/>
                </a:solidFill>
              </a:rPr>
              <a:t>TitanTech Services has demonstrated exceptional capability in delivering SAP services tailored to our evolving business needs.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38328" y="2496312"/>
            <a:ext cx="3931920" cy="0"/>
          </a:xfrm>
          <a:prstGeom prst="line">
            <a:avLst/>
          </a:prstGeom>
          <a:noFill/>
          <a:ln w="6350">
            <a:solidFill>
              <a:srgbClr val="009BA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38328" y="2569464"/>
            <a:ext cx="3977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Sanjay Kansagra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338328" y="2788920"/>
            <a:ext cx="3977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0C4CC"/>
                </a:solidFill>
              </a:rPr>
              <a:t>CIO, Havmor (Lotte Wellfood Subsidiary)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617720" y="1508760"/>
            <a:ext cx="4160520" cy="1554480"/>
          </a:xfrm>
          <a:prstGeom prst="rect">
            <a:avLst/>
          </a:prstGeom>
          <a:solidFill>
            <a:srgbClr val="132040"/>
          </a:solidFill>
          <a:ln w="12700">
            <a:solidFill>
              <a:srgbClr val="009BA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27448" y="1554480"/>
            <a:ext cx="457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00C4CC"/>
                </a:solidFill>
              </a:rPr>
              <a:t>"</a:t>
            </a:r>
            <a:endParaRPr lang="en-US" sz="3800" dirty="0"/>
          </a:p>
        </p:txBody>
      </p:sp>
      <p:sp>
        <p:nvSpPr>
          <p:cNvPr id="14" name="Text 12"/>
          <p:cNvSpPr/>
          <p:nvPr/>
        </p:nvSpPr>
        <p:spPr>
          <a:xfrm>
            <a:off x="5120640" y="1600200"/>
            <a:ext cx="3520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94A3B8"/>
                </a:solidFill>
              </a:rPr>
              <a:t>TitanTech Services has demonstrated exceptional capability in delivering SAP services tailored to our evolving business needs.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4727448" y="2496312"/>
            <a:ext cx="3931920" cy="0"/>
          </a:xfrm>
          <a:prstGeom prst="line">
            <a:avLst/>
          </a:prstGeom>
          <a:noFill/>
          <a:ln w="6350">
            <a:solidFill>
              <a:srgbClr val="009BA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727448" y="2569464"/>
            <a:ext cx="3977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Narinder Sagar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4727448" y="2788920"/>
            <a:ext cx="3977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0C4CC"/>
                </a:solidFill>
              </a:rPr>
              <a:t>CIO, Aculife (A Nirma Group Company)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228600" y="3246120"/>
            <a:ext cx="4160520" cy="1554480"/>
          </a:xfrm>
          <a:prstGeom prst="rect">
            <a:avLst/>
          </a:prstGeom>
          <a:solidFill>
            <a:srgbClr val="132040"/>
          </a:solidFill>
          <a:ln w="12700">
            <a:solidFill>
              <a:srgbClr val="009BA2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38328" y="3291840"/>
            <a:ext cx="457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00C4CC"/>
                </a:solidFill>
              </a:rPr>
              <a:t>"</a:t>
            </a:r>
            <a:endParaRPr lang="en-US" sz="3800" dirty="0"/>
          </a:p>
        </p:txBody>
      </p:sp>
      <p:sp>
        <p:nvSpPr>
          <p:cNvPr id="20" name="Text 18"/>
          <p:cNvSpPr/>
          <p:nvPr/>
        </p:nvSpPr>
        <p:spPr>
          <a:xfrm>
            <a:off x="731520" y="3337560"/>
            <a:ext cx="3520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94A3B8"/>
                </a:solidFill>
              </a:rPr>
              <a:t>TitanTech Services has demonstrated exceptional capability in delivering SAP services tailored to our evolving business needs.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338328" y="4233672"/>
            <a:ext cx="3931920" cy="0"/>
          </a:xfrm>
          <a:prstGeom prst="line">
            <a:avLst/>
          </a:prstGeom>
          <a:noFill/>
          <a:ln w="6350">
            <a:solidFill>
              <a:srgbClr val="009BA2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38328" y="4306824"/>
            <a:ext cx="3977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Sudhanshu Goda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338328" y="4526280"/>
            <a:ext cx="3977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0C4CC"/>
                </a:solidFill>
              </a:rPr>
              <a:t>DGM, GMRC (Government of India)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617720" y="3246120"/>
            <a:ext cx="4160520" cy="1554480"/>
          </a:xfrm>
          <a:prstGeom prst="rect">
            <a:avLst/>
          </a:prstGeom>
          <a:solidFill>
            <a:srgbClr val="132040"/>
          </a:solidFill>
          <a:ln w="12700">
            <a:solidFill>
              <a:srgbClr val="009BA2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727448" y="3291840"/>
            <a:ext cx="457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00C4CC"/>
                </a:solidFill>
              </a:rPr>
              <a:t>"</a:t>
            </a:r>
            <a:endParaRPr lang="en-US" sz="3800" dirty="0"/>
          </a:p>
        </p:txBody>
      </p:sp>
      <p:sp>
        <p:nvSpPr>
          <p:cNvPr id="26" name="Text 24"/>
          <p:cNvSpPr/>
          <p:nvPr/>
        </p:nvSpPr>
        <p:spPr>
          <a:xfrm>
            <a:off x="5120640" y="3337560"/>
            <a:ext cx="3520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94A3B8"/>
                </a:solidFill>
              </a:rPr>
              <a:t>TitanTech Services has demonstrated exceptional capability in delivering SAP services tailored to our evolving business needs.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4727448" y="4233672"/>
            <a:ext cx="3931920" cy="0"/>
          </a:xfrm>
          <a:prstGeom prst="line">
            <a:avLst/>
          </a:prstGeom>
          <a:noFill/>
          <a:ln w="6350">
            <a:solidFill>
              <a:srgbClr val="009BA2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727448" y="4306824"/>
            <a:ext cx="3977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Keyur Thakkar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4727448" y="4526280"/>
            <a:ext cx="3977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0C4CC"/>
                </a:solidFill>
              </a:rPr>
              <a:t>CIO, BVC (A Wipro Subsidiary)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778</Words>
  <Application>Microsoft Office PowerPoint</Application>
  <PresentationFormat>On-screen Show (16:9)</PresentationFormat>
  <Paragraphs>219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Arial Black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Titan Technology — Company Profile</dc:title>
  <dc:subject>PptxGenJS Presentation</dc:subject>
  <dc:creator>PptxGenJS</dc:creator>
  <cp:lastModifiedBy>Paras</cp:lastModifiedBy>
  <cp:revision>6</cp:revision>
  <dcterms:created xsi:type="dcterms:W3CDTF">2026-03-24T19:42:00Z</dcterms:created>
  <dcterms:modified xsi:type="dcterms:W3CDTF">2026-03-25T06:45:35Z</dcterms:modified>
</cp:coreProperties>
</file>